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57" r:id="rId10"/>
    <p:sldId id="334" r:id="rId11"/>
    <p:sldId id="339" r:id="rId12"/>
    <p:sldId id="341" r:id="rId13"/>
    <p:sldId id="337" r:id="rId14"/>
    <p:sldId id="342" r:id="rId15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7888A"/>
    <a:srgbClr val="919195"/>
    <a:srgbClr val="A60000"/>
    <a:srgbClr val="E31837"/>
    <a:srgbClr val="8C8C8C"/>
    <a:srgbClr val="F6F6F6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97" y="72"/>
      </p:cViewPr>
      <p:guideLst>
        <p:guide orient="horz" pos="3770"/>
        <p:guide pos="9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15F5-1D54-4ED1-AC85-81EB025D2425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25B-A79F-4FBE-8699-152C6462D581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69E1-F8E1-46A0-9F60-DB8203C53CB4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F426-3583-4498-A144-1B7BDE3FEB10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3640-2DCB-48F0-ABC6-72059612C0CF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5ADB-56F0-4388-80CA-24F6977A4EF2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C1A-F40C-4943-AB1A-C96989454206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D4A8-C2D5-4120-8D91-988416B24CA5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D170-1E3D-46CD-9A3B-31F14C4F49C4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E6E-2F6D-4522-8530-8BDE55C84706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9D24-7084-4E22-BEA3-CFCF00C7E4E9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15AC-94B0-410D-8E9D-6E1111E1128C}" type="datetimeFigureOut">
              <a:rPr lang="pl-PL"/>
              <a:pPr>
                <a:defRPr/>
              </a:pPr>
              <a:t>2017-10-03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.e-deklaracje@mf.gov.pl." TargetMode="External"/><Relationship Id="rId5" Type="http://schemas.openxmlformats.org/officeDocument/2006/relationships/hyperlink" Target="http://www.mf.gov.pl/ministerstwo-finansow/kontakt/adresy-jednostek" TargetMode="Externa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6.emf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7.emf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562784"/>
            <a:ext cx="2047500" cy="562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70" y="579414"/>
            <a:ext cx="2614864" cy="582776"/>
          </a:xfrm>
          <a:prstGeom prst="rect">
            <a:avLst/>
          </a:prstGeom>
        </p:spPr>
      </p:pic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005887" y="2705725"/>
            <a:ext cx="729804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buNone/>
            </a:pPr>
            <a:r>
              <a:rPr lang="pl-PL" sz="4400" b="1" dirty="0" smtClean="0">
                <a:solidFill>
                  <a:srgbClr val="A6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JPK_VAT</a:t>
            </a:r>
            <a:br>
              <a:rPr lang="pl-PL" sz="4400" b="1" dirty="0" smtClean="0">
                <a:solidFill>
                  <a:srgbClr val="A6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 smtClean="0">
                <a:solidFill>
                  <a:srgbClr val="A6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4400" b="1" dirty="0">
                <a:solidFill>
                  <a:srgbClr val="A6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mikroprzedsiębiorców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46" y="2796837"/>
            <a:ext cx="5076454" cy="406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upa 17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9" name="pole tekstowe 18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08" y="988656"/>
            <a:ext cx="8572500" cy="6858000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3306"/>
            <a:ext cx="9525000" cy="76200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</a:t>
            </a: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JPK_VAT - </a:t>
            </a:r>
            <a:r>
              <a:rPr lang="pl-PL" sz="2800" b="1" dirty="0">
                <a:solidFill>
                  <a:srgbClr val="A60000"/>
                </a:solidFill>
                <a:latin typeface="Calibri" panose="020F0502020204030204" pitchFamily="34" charset="0"/>
              </a:rPr>
              <a:t>krok po kroku</a:t>
            </a:r>
          </a:p>
        </p:txBody>
      </p:sp>
    </p:spTree>
    <p:extLst>
      <p:ext uri="{BB962C8B-B14F-4D97-AF65-F5344CB8AC3E}">
        <p14:creationId xmlns:p14="http://schemas.microsoft.com/office/powerpoint/2010/main" val="18105818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1959971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Strona </a:t>
            </a: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internetowa </a:t>
            </a: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pl-P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www.jpk.mf.gov.pl </a:t>
            </a:r>
            <a:endParaRPr lang="pl-PL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8"/>
          <a:stretch/>
        </p:blipFill>
        <p:spPr>
          <a:xfrm rot="253300">
            <a:off x="6044149" y="1862999"/>
            <a:ext cx="5117820" cy="4892002"/>
          </a:xfrm>
          <a:prstGeom prst="rect">
            <a:avLst/>
          </a:prstGeom>
        </p:spPr>
      </p:pic>
      <p:sp>
        <p:nvSpPr>
          <p:cNvPr id="17" name="Dowolny kształt 16"/>
          <p:cNvSpPr/>
          <p:nvPr/>
        </p:nvSpPr>
        <p:spPr>
          <a:xfrm>
            <a:off x="9809756" y="87405"/>
            <a:ext cx="1235222" cy="1063726"/>
          </a:xfrm>
          <a:custGeom>
            <a:avLst/>
            <a:gdLst>
              <a:gd name="connsiteX0" fmla="*/ 0 w 4115137"/>
              <a:gd name="connsiteY0" fmla="*/ 1771904 h 3543808"/>
              <a:gd name="connsiteX1" fmla="*/ 885952 w 4115137"/>
              <a:gd name="connsiteY1" fmla="*/ 1 h 3543808"/>
              <a:gd name="connsiteX2" fmla="*/ 3229185 w 4115137"/>
              <a:gd name="connsiteY2" fmla="*/ 1 h 3543808"/>
              <a:gd name="connsiteX3" fmla="*/ 4115137 w 4115137"/>
              <a:gd name="connsiteY3" fmla="*/ 1771904 h 3543808"/>
              <a:gd name="connsiteX4" fmla="*/ 3229185 w 4115137"/>
              <a:gd name="connsiteY4" fmla="*/ 3543807 h 3543808"/>
              <a:gd name="connsiteX5" fmla="*/ 885952 w 4115137"/>
              <a:gd name="connsiteY5" fmla="*/ 3543807 h 3543808"/>
              <a:gd name="connsiteX6" fmla="*/ 0 w 4115137"/>
              <a:gd name="connsiteY6" fmla="*/ 1771904 h 35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37" h="3543808">
                <a:moveTo>
                  <a:pt x="0" y="1771904"/>
                </a:moveTo>
                <a:lnTo>
                  <a:pt x="885952" y="1"/>
                </a:lnTo>
                <a:lnTo>
                  <a:pt x="3229185" y="1"/>
                </a:lnTo>
                <a:lnTo>
                  <a:pt x="4115137" y="1771904"/>
                </a:lnTo>
                <a:lnTo>
                  <a:pt x="3229185" y="3543807"/>
                </a:lnTo>
                <a:lnTo>
                  <a:pt x="885952" y="3543807"/>
                </a:lnTo>
                <a:lnTo>
                  <a:pt x="0" y="177190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rgbClr val="A6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Aft>
                <a:spcPct val="35000"/>
              </a:spcAft>
            </a:pPr>
            <a:r>
              <a:rPr lang="pl-PL" sz="1600" dirty="0">
                <a:solidFill>
                  <a:srgbClr val="A60000"/>
                </a:solidFill>
                <a:latin typeface="Calibri" panose="020F0502020204030204" pitchFamily="34" charset="0"/>
              </a:rPr>
              <a:t>prosta</a:t>
            </a:r>
            <a:endParaRPr lang="pl-PL" sz="1600" kern="1200" dirty="0"/>
          </a:p>
        </p:txBody>
      </p:sp>
      <p:sp>
        <p:nvSpPr>
          <p:cNvPr id="21" name="Dowolny kształt 20"/>
          <p:cNvSpPr/>
          <p:nvPr/>
        </p:nvSpPr>
        <p:spPr>
          <a:xfrm>
            <a:off x="10846971" y="664001"/>
            <a:ext cx="1235222" cy="1063726"/>
          </a:xfrm>
          <a:custGeom>
            <a:avLst/>
            <a:gdLst>
              <a:gd name="connsiteX0" fmla="*/ 0 w 4115137"/>
              <a:gd name="connsiteY0" fmla="*/ 1771904 h 3543808"/>
              <a:gd name="connsiteX1" fmla="*/ 885952 w 4115137"/>
              <a:gd name="connsiteY1" fmla="*/ 1 h 3543808"/>
              <a:gd name="connsiteX2" fmla="*/ 3229185 w 4115137"/>
              <a:gd name="connsiteY2" fmla="*/ 1 h 3543808"/>
              <a:gd name="connsiteX3" fmla="*/ 4115137 w 4115137"/>
              <a:gd name="connsiteY3" fmla="*/ 1771904 h 3543808"/>
              <a:gd name="connsiteX4" fmla="*/ 3229185 w 4115137"/>
              <a:gd name="connsiteY4" fmla="*/ 3543807 h 3543808"/>
              <a:gd name="connsiteX5" fmla="*/ 885952 w 4115137"/>
              <a:gd name="connsiteY5" fmla="*/ 3543807 h 3543808"/>
              <a:gd name="connsiteX6" fmla="*/ 0 w 4115137"/>
              <a:gd name="connsiteY6" fmla="*/ 1771904 h 35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37" h="3543808">
                <a:moveTo>
                  <a:pt x="0" y="1771904"/>
                </a:moveTo>
                <a:lnTo>
                  <a:pt x="885952" y="1"/>
                </a:lnTo>
                <a:lnTo>
                  <a:pt x="3229185" y="1"/>
                </a:lnTo>
                <a:lnTo>
                  <a:pt x="4115137" y="1771904"/>
                </a:lnTo>
                <a:lnTo>
                  <a:pt x="3229185" y="3543807"/>
                </a:lnTo>
                <a:lnTo>
                  <a:pt x="885952" y="3543807"/>
                </a:lnTo>
                <a:lnTo>
                  <a:pt x="0" y="177190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rgbClr val="A6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Aft>
                <a:spcPct val="35000"/>
              </a:spcAft>
            </a:pPr>
            <a:r>
              <a:rPr lang="pl-PL" sz="1600" dirty="0">
                <a:solidFill>
                  <a:srgbClr val="A60000"/>
                </a:solidFill>
                <a:latin typeface="Calibri" panose="020F0502020204030204" pitchFamily="34" charset="0"/>
              </a:rPr>
              <a:t>czytelna</a:t>
            </a:r>
            <a:endParaRPr lang="pl-PL" sz="1600" kern="1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94"/>
          <a:stretch/>
        </p:blipFill>
        <p:spPr>
          <a:xfrm rot="21328479">
            <a:off x="1343031" y="1244787"/>
            <a:ext cx="4453297" cy="5122748"/>
          </a:xfrm>
          <a:prstGeom prst="rect">
            <a:avLst/>
          </a:prstGeom>
        </p:spPr>
      </p:pic>
      <p:sp>
        <p:nvSpPr>
          <p:cNvPr id="22" name="Dowolny kształt 21"/>
          <p:cNvSpPr/>
          <p:nvPr/>
        </p:nvSpPr>
        <p:spPr>
          <a:xfrm>
            <a:off x="8767989" y="664001"/>
            <a:ext cx="1235222" cy="1063726"/>
          </a:xfrm>
          <a:custGeom>
            <a:avLst/>
            <a:gdLst>
              <a:gd name="connsiteX0" fmla="*/ 0 w 4115137"/>
              <a:gd name="connsiteY0" fmla="*/ 1771904 h 3543808"/>
              <a:gd name="connsiteX1" fmla="*/ 885952 w 4115137"/>
              <a:gd name="connsiteY1" fmla="*/ 1 h 3543808"/>
              <a:gd name="connsiteX2" fmla="*/ 3229185 w 4115137"/>
              <a:gd name="connsiteY2" fmla="*/ 1 h 3543808"/>
              <a:gd name="connsiteX3" fmla="*/ 4115137 w 4115137"/>
              <a:gd name="connsiteY3" fmla="*/ 1771904 h 3543808"/>
              <a:gd name="connsiteX4" fmla="*/ 3229185 w 4115137"/>
              <a:gd name="connsiteY4" fmla="*/ 3543807 h 3543808"/>
              <a:gd name="connsiteX5" fmla="*/ 885952 w 4115137"/>
              <a:gd name="connsiteY5" fmla="*/ 3543807 h 3543808"/>
              <a:gd name="connsiteX6" fmla="*/ 0 w 4115137"/>
              <a:gd name="connsiteY6" fmla="*/ 1771904 h 35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37" h="3543808">
                <a:moveTo>
                  <a:pt x="0" y="1771904"/>
                </a:moveTo>
                <a:lnTo>
                  <a:pt x="885952" y="1"/>
                </a:lnTo>
                <a:lnTo>
                  <a:pt x="3229185" y="1"/>
                </a:lnTo>
                <a:lnTo>
                  <a:pt x="4115137" y="1771904"/>
                </a:lnTo>
                <a:lnTo>
                  <a:pt x="3229185" y="3543807"/>
                </a:lnTo>
                <a:lnTo>
                  <a:pt x="885952" y="3543807"/>
                </a:lnTo>
                <a:lnTo>
                  <a:pt x="0" y="177190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rgbClr val="A6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Aft>
                <a:spcPct val="35000"/>
              </a:spcAft>
            </a:pPr>
            <a:r>
              <a:rPr lang="pl-PL" sz="1600" dirty="0" smtClean="0">
                <a:solidFill>
                  <a:srgbClr val="A60000"/>
                </a:solidFill>
                <a:latin typeface="Calibri" panose="020F0502020204030204" pitchFamily="34" charset="0"/>
              </a:rPr>
              <a:t>przejrzysta</a:t>
            </a:r>
            <a:endParaRPr lang="pl-PL" sz="1600" kern="1200" dirty="0"/>
          </a:p>
        </p:txBody>
      </p:sp>
    </p:spTree>
    <p:extLst>
      <p:ext uri="{BB962C8B-B14F-4D97-AF65-F5344CB8AC3E}">
        <p14:creationId xmlns:p14="http://schemas.microsoft.com/office/powerpoint/2010/main" val="2674998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Kontakt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748050" y="2256553"/>
            <a:ext cx="5526580" cy="3034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400"/>
              </a:spcAft>
            </a:pPr>
            <a:r>
              <a:rPr lang="pl-PL" sz="2800" b="1" dirty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Masz </a:t>
            </a:r>
            <a:r>
              <a:rPr lang="pl-PL" sz="2800" b="1" dirty="0" smtClean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pytania?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Skontaktuj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z </a:t>
            </a:r>
            <a:r>
              <a:rPr lang="pl-PL" sz="2000" dirty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Krajową Informacją </a:t>
            </a:r>
            <a:r>
              <a:rPr lang="pl-PL" sz="2000" dirty="0" smtClean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Skarbową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801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055 055 lub 22 330 03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ze swoim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urzędem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skarbowym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zobacz </a:t>
            </a:r>
            <a:r>
              <a:rPr lang="pl-PL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listę urzędów w bazie teleadresowej </a:t>
            </a:r>
            <a:r>
              <a:rPr lang="pl-PL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KAS</a:t>
            </a:r>
            <a:endParaRPr lang="pl-PL" sz="1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napisz na adres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info.e-deklaracje@mf.gov.pl</a:t>
            </a:r>
            <a:r>
              <a:rPr lang="pl-PL" sz="2000" u="sng" dirty="0">
                <a:latin typeface="Calibri" panose="020F0502020204030204" pitchFamily="34" charset="0"/>
                <a:hlinkClick r:id="rId6"/>
              </a:rPr>
              <a:t>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0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Instytucje </a:t>
            </a: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wspierające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6" y="4525685"/>
            <a:ext cx="2751909" cy="6169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73" y="1533912"/>
            <a:ext cx="2751909" cy="8798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69" y="5511377"/>
            <a:ext cx="3284202" cy="107952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78" y="5167628"/>
            <a:ext cx="1708797" cy="34724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77" y="4145381"/>
            <a:ext cx="1708797" cy="61965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0" y="2831665"/>
            <a:ext cx="2328494" cy="104683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79" y="1123297"/>
            <a:ext cx="1708797" cy="188964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76" y="5752209"/>
            <a:ext cx="2206798" cy="100590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3" y="2681392"/>
            <a:ext cx="3288688" cy="15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96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9" name="Rectangle 6"/>
          <p:cNvSpPr txBox="1">
            <a:spLocks/>
          </p:cNvSpPr>
          <p:nvPr/>
        </p:nvSpPr>
        <p:spPr bwMode="auto">
          <a:xfrm>
            <a:off x="2506666" y="2679703"/>
            <a:ext cx="6556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pl-PL" altLang="pl-PL" b="1" dirty="0" smtClean="0">
                <a:solidFill>
                  <a:srgbClr val="A60000"/>
                </a:solidFill>
                <a:latin typeface="Calibri" panose="020F0502020204030204" pitchFamily="34" charset="0"/>
              </a:rPr>
              <a:t>DZIĘKUJEMY </a:t>
            </a:r>
            <a:r>
              <a:rPr kumimoji="0" lang="pl-PL" altLang="pl-PL" b="1" dirty="0">
                <a:solidFill>
                  <a:srgbClr val="A60000"/>
                </a:solidFill>
                <a:latin typeface="Calibri" panose="020F0502020204030204" pitchFamily="34" charset="0"/>
              </a:rPr>
              <a:t>ZA UWAGĘ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5372103" y="2411413"/>
            <a:ext cx="4924425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272588" y="1495425"/>
            <a:ext cx="0" cy="4395788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798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7" name="Tytuł 1"/>
          <p:cNvSpPr txBox="1">
            <a:spLocks/>
          </p:cNvSpPr>
          <p:nvPr/>
        </p:nvSpPr>
        <p:spPr bwMode="auto">
          <a:xfrm>
            <a:off x="936000" y="288000"/>
            <a:ext cx="109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Plan prezentacji</a:t>
            </a:r>
            <a:endParaRPr lang="pl-PL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584600" y="2119536"/>
            <a:ext cx="10080000" cy="299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Czym jest Jednolity Plik Kontrolny dla potrzeb VAT (JPK_VAT)</a:t>
            </a:r>
          </a:p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Kto składa JPK_VAT</a:t>
            </a:r>
          </a:p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Kiedy NIE składasz JPK_VAT</a:t>
            </a:r>
          </a:p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Kiedy złożyć JPK_VAT</a:t>
            </a:r>
          </a:p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</a:rPr>
              <a:t>Jak złożyć 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JPK_VAT</a:t>
            </a:r>
          </a:p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</a:rPr>
              <a:t>Strona internetowa</a:t>
            </a:r>
          </a:p>
          <a:p>
            <a:pPr marL="514350" indent="-514350" algn="l">
              <a:buClr>
                <a:srgbClr val="A60000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Kontakt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34" name="Obraz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8" name="Prostokąt 7"/>
          <p:cNvSpPr/>
          <p:nvPr/>
        </p:nvSpPr>
        <p:spPr>
          <a:xfrm>
            <a:off x="1987551" y="2388048"/>
            <a:ext cx="9359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Jednolity Plik Kontrolny dla potrzeb </a:t>
            </a:r>
            <a:r>
              <a:rPr lang="pl-PL" sz="2400" b="1" dirty="0" smtClean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VAT</a:t>
            </a:r>
            <a:endParaRPr lang="pl-PL" sz="2400" dirty="0">
              <a:solidFill>
                <a:srgbClr val="A6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JPK_VAT</a:t>
            </a:r>
          </a:p>
        </p:txBody>
      </p:sp>
      <p:grpSp>
        <p:nvGrpSpPr>
          <p:cNvPr id="24" name="Grupa 23"/>
          <p:cNvGrpSpPr/>
          <p:nvPr/>
        </p:nvGrpSpPr>
        <p:grpSpPr>
          <a:xfrm>
            <a:off x="1913805" y="3135091"/>
            <a:ext cx="9507419" cy="1984260"/>
            <a:chOff x="1913805" y="3030584"/>
            <a:chExt cx="9507419" cy="1984260"/>
          </a:xfrm>
        </p:grpSpPr>
        <p:sp>
          <p:nvSpPr>
            <p:cNvPr id="15" name="Dowolny kształt 14"/>
            <p:cNvSpPr/>
            <p:nvPr/>
          </p:nvSpPr>
          <p:spPr>
            <a:xfrm>
              <a:off x="4422276" y="3030584"/>
              <a:ext cx="1982006" cy="1982004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>
                  <a:latin typeface="Calibri" panose="020F0502020204030204" pitchFamily="34" charset="0"/>
                </a:rPr>
                <a:t>zestaw informacji</a:t>
              </a:r>
              <a:br>
                <a:rPr lang="pl-PL" sz="1400" kern="1200" dirty="0" smtClean="0">
                  <a:latin typeface="Calibri" panose="020F0502020204030204" pitchFamily="34" charset="0"/>
                </a:rPr>
              </a:br>
              <a:r>
                <a:rPr lang="pl-PL" sz="1400" kern="1200" dirty="0" smtClean="0">
                  <a:latin typeface="Calibri" panose="020F0502020204030204" pitchFamily="34" charset="0"/>
                </a:rPr>
                <a:t>o zakupach i sprzedaży, który wynika z ewidencji VAT za dany okres</a:t>
              </a:r>
              <a:endParaRPr lang="pl-PL" sz="14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6930747" y="3030584"/>
              <a:ext cx="1982006" cy="1982004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>
                  <a:latin typeface="Calibri" panose="020F0502020204030204" pitchFamily="34" charset="0"/>
                </a:rPr>
                <a:t>pobierane bezpośrednio</a:t>
              </a:r>
              <a:br>
                <a:rPr lang="pl-PL" sz="1400" kern="1200" dirty="0" smtClean="0">
                  <a:latin typeface="Calibri" panose="020F0502020204030204" pitchFamily="34" charset="0"/>
                </a:rPr>
              </a:br>
              <a:r>
                <a:rPr lang="pl-PL" sz="1400" kern="1200" dirty="0" smtClean="0">
                  <a:latin typeface="Calibri" panose="020F0502020204030204" pitchFamily="34" charset="0"/>
                </a:rPr>
                <a:t>z systemów finansowo-księgowych</a:t>
              </a:r>
              <a:endParaRPr lang="pl-PL" sz="14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9" name="Dowolny kształt 18"/>
            <p:cNvSpPr/>
            <p:nvPr/>
          </p:nvSpPr>
          <p:spPr>
            <a:xfrm>
              <a:off x="1913805" y="3032840"/>
              <a:ext cx="1982006" cy="1982004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>
                  <a:latin typeface="Calibri" panose="020F0502020204030204" pitchFamily="34" charset="0"/>
                </a:rPr>
                <a:t>wyłącznie</a:t>
              </a:r>
              <a:br>
                <a:rPr lang="pl-PL" sz="1400" kern="1200" dirty="0" smtClean="0">
                  <a:latin typeface="Calibri" panose="020F0502020204030204" pitchFamily="34" charset="0"/>
                </a:rPr>
              </a:br>
              <a:r>
                <a:rPr lang="pl-PL" sz="1400" kern="1200" dirty="0" smtClean="0">
                  <a:latin typeface="Calibri" panose="020F0502020204030204" pitchFamily="34" charset="0"/>
                </a:rPr>
                <a:t>w wersji elektronicznej (schemat XML)</a:t>
              </a:r>
              <a:endParaRPr lang="pl-PL" sz="14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23" name="Dowolny kształt 22"/>
            <p:cNvSpPr/>
            <p:nvPr/>
          </p:nvSpPr>
          <p:spPr>
            <a:xfrm>
              <a:off x="9439218" y="3030584"/>
              <a:ext cx="1982006" cy="1982004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400" dirty="0">
                  <a:latin typeface="Calibri" panose="020F0502020204030204" pitchFamily="34" charset="0"/>
                </a:rPr>
                <a:t>przesyłany do 25. dnia miesiąca za miesiąc poprzedni</a:t>
              </a:r>
              <a:endParaRPr lang="pl-PL" sz="1400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812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7" name="pole tekstowe 16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33" name="Obraz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34" name="Obraz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14" name="Tytuł 1"/>
          <p:cNvSpPr txBox="1">
            <a:spLocks/>
          </p:cNvSpPr>
          <p:nvPr/>
        </p:nvSpPr>
        <p:spPr bwMode="auto">
          <a:xfrm>
            <a:off x="1838051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 składa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22" y="1733004"/>
            <a:ext cx="2971796" cy="102844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60532" y="5546602"/>
            <a:ext cx="4925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Obowiązek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przekazywania JPK_VAT bez wezwania organu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podatkowego </a:t>
            </a:r>
            <a:r>
              <a:rPr lang="pl-PL" sz="1400" b="1" dirty="0" smtClean="0">
                <a:solidFill>
                  <a:srgbClr val="A6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będzie dotyczyć wszystkich podatników VAT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Duże przedsiębiorstwa wysyłają JPK_VAT od 1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lipca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2016 r., 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małe</a:t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średnie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od 1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stycznia 2017 r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7"/>
          <a:stretch/>
        </p:blipFill>
        <p:spPr>
          <a:xfrm>
            <a:off x="6212497" y="5477923"/>
            <a:ext cx="5979504" cy="1158240"/>
          </a:xfrm>
          <a:prstGeom prst="rect">
            <a:avLst/>
          </a:prstGeom>
        </p:spPr>
      </p:pic>
      <p:grpSp>
        <p:nvGrpSpPr>
          <p:cNvPr id="25" name="Grupa 24"/>
          <p:cNvGrpSpPr/>
          <p:nvPr/>
        </p:nvGrpSpPr>
        <p:grpSpPr>
          <a:xfrm>
            <a:off x="4207272" y="2813839"/>
            <a:ext cx="7708300" cy="1672123"/>
            <a:chOff x="4120186" y="2809077"/>
            <a:chExt cx="7708300" cy="1672123"/>
          </a:xfrm>
        </p:grpSpPr>
        <p:sp>
          <p:nvSpPr>
            <p:cNvPr id="20" name="Prostokąt 19"/>
            <p:cNvSpPr/>
            <p:nvPr/>
          </p:nvSpPr>
          <p:spPr>
            <a:xfrm>
              <a:off x="4120186" y="2809077"/>
              <a:ext cx="7708300" cy="1672123"/>
            </a:xfrm>
            <a:prstGeom prst="rect">
              <a:avLst/>
            </a:prstGeom>
            <a:solidFill>
              <a:srgbClr val="91919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120186" y="2809077"/>
              <a:ext cx="7708299" cy="1672123"/>
              <a:chOff x="1772308" y="4956877"/>
              <a:chExt cx="7708299" cy="1672123"/>
            </a:xfrm>
          </p:grpSpPr>
          <p:sp>
            <p:nvSpPr>
              <p:cNvPr id="9" name="Prostokąt 8"/>
              <p:cNvSpPr/>
              <p:nvPr/>
            </p:nvSpPr>
            <p:spPr>
              <a:xfrm>
                <a:off x="2015068" y="5209424"/>
                <a:ext cx="721075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Mikroprzedsiębiorco!</a:t>
                </a:r>
                <a:b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Nowy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obowiązek dotyczy cię, jeśli jesteś podatnikiem VAT i składasz deklaracje </a:t>
                </a:r>
                <a:r>
                  <a:rPr lang="pl-PL" sz="1400" b="1" dirty="0">
                    <a:solidFill>
                      <a:srgbClr val="A6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VAT-7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 lub </a:t>
                </a:r>
                <a:r>
                  <a:rPr lang="pl-PL" sz="1400" b="1" dirty="0">
                    <a:solidFill>
                      <a:srgbClr val="A6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VAT-7K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: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twoje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obroty nie przekroczyły 2 mln euro, 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zatrudniasz mniej niż 10 </a:t>
                </a: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osób.</a:t>
                </a:r>
                <a:endParaRPr lang="pl-PL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JPK_VAT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zawiera dane, które do tej pory ewidencjonujesz w rejestrze zakupów i sprzedaży.</a:t>
                </a:r>
              </a:p>
            </p:txBody>
          </p:sp>
          <p:sp>
            <p:nvSpPr>
              <p:cNvPr id="10" name="Połowa ramki 9"/>
              <p:cNvSpPr/>
              <p:nvPr/>
            </p:nvSpPr>
            <p:spPr>
              <a:xfrm>
                <a:off x="1772308" y="4956877"/>
                <a:ext cx="651499" cy="651668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ołowa ramki 10"/>
              <p:cNvSpPr/>
              <p:nvPr/>
            </p:nvSpPr>
            <p:spPr>
              <a:xfrm rot="5400000">
                <a:off x="8829024" y="4956962"/>
                <a:ext cx="651668" cy="65149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ołowa ramki 11"/>
              <p:cNvSpPr/>
              <p:nvPr/>
            </p:nvSpPr>
            <p:spPr>
              <a:xfrm rot="16200000">
                <a:off x="1772224" y="5977416"/>
                <a:ext cx="651668" cy="65149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ołowa ramki 12"/>
              <p:cNvSpPr/>
              <p:nvPr/>
            </p:nvSpPr>
            <p:spPr>
              <a:xfrm rot="10800000">
                <a:off x="8829108" y="5977331"/>
                <a:ext cx="651499" cy="651668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272434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7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Kiedy NIE składasz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2319770" y="1539400"/>
            <a:ext cx="7761907" cy="4663652"/>
            <a:chOff x="1706820" y="1628396"/>
            <a:chExt cx="7761907" cy="4663652"/>
          </a:xfrm>
        </p:grpSpPr>
        <p:sp>
          <p:nvSpPr>
            <p:cNvPr id="4" name="Łącznik prosty 3"/>
            <p:cNvSpPr/>
            <p:nvPr/>
          </p:nvSpPr>
          <p:spPr>
            <a:xfrm>
              <a:off x="5178250" y="5382622"/>
              <a:ext cx="2471625" cy="0"/>
            </a:xfrm>
            <a:prstGeom prst="line">
              <a:avLst/>
            </a:prstGeom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Łącznik prosty 5"/>
            <p:cNvSpPr/>
            <p:nvPr/>
          </p:nvSpPr>
          <p:spPr>
            <a:xfrm>
              <a:off x="5770820" y="3960222"/>
              <a:ext cx="318481" cy="0"/>
            </a:xfrm>
            <a:prstGeom prst="line">
              <a:avLst/>
            </a:prstGeom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Łącznik prosty 12"/>
            <p:cNvSpPr/>
            <p:nvPr/>
          </p:nvSpPr>
          <p:spPr>
            <a:xfrm>
              <a:off x="5178250" y="2537822"/>
              <a:ext cx="2471625" cy="0"/>
            </a:xfrm>
            <a:prstGeom prst="line">
              <a:avLst/>
            </a:prstGeom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Elipsa 16"/>
            <p:cNvSpPr/>
            <p:nvPr/>
          </p:nvSpPr>
          <p:spPr>
            <a:xfrm>
              <a:off x="1706820" y="1928222"/>
              <a:ext cx="4064000" cy="4064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Jednolitego Pliku Kontrolnego dla potrzeb VAT nie składasz, jeżeli jesteś podatnikiem, który wykonuje </a:t>
              </a:r>
              <a:r>
                <a:rPr lang="pl-PL" sz="1600" b="1" dirty="0">
                  <a:solidFill>
                    <a:srgbClr val="A6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wyłącznie czynności zwolnione od podatku od towarów i usług</a:t>
              </a:r>
              <a:r>
                <a:rPr lang="pl-PL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r>
                <a:rPr lang="pl-PL" sz="16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wskazane</a:t>
              </a:r>
              <a:br>
                <a:rPr lang="pl-PL" sz="16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pl-PL" sz="16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w </a:t>
              </a:r>
              <a:r>
                <a:rPr lang="pl-PL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ustawie o VAT</a:t>
              </a:r>
              <a:r>
                <a:rPr lang="pl-PL" sz="16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7649875" y="1628396"/>
              <a:ext cx="1818852" cy="1818852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sprzedaż wyłącznie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towarów</a:t>
              </a:r>
              <a:b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świadczenie usług zwolnionych z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VAT</a:t>
              </a:r>
              <a:endParaRPr lang="pl-PL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Elipsa 20"/>
            <p:cNvSpPr/>
            <p:nvPr/>
          </p:nvSpPr>
          <p:spPr>
            <a:xfrm>
              <a:off x="6089301" y="3050796"/>
              <a:ext cx="1818852" cy="1818852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zwolnienie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podmiotowe</a:t>
              </a:r>
              <a:b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(m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. in.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wartość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sprzedaży nie przekroczyła łącznie w poprzednim roku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podatkowym</a:t>
              </a:r>
              <a:b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200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tys.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zł)</a:t>
              </a:r>
              <a:endParaRPr lang="pl-PL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Elipsa 22"/>
            <p:cNvSpPr/>
            <p:nvPr/>
          </p:nvSpPr>
          <p:spPr>
            <a:xfrm>
              <a:off x="7649875" y="4473196"/>
              <a:ext cx="1818852" cy="1818852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organizacje międzynarodowe, które realizują zadania </a:t>
              </a:r>
              <a:r>
                <a:rPr lang="pl-PL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publiczne</a:t>
              </a:r>
              <a:endParaRPr lang="pl-PL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94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4" name="pole tekstowe 13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7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Kiedy złożyć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67" y="5412031"/>
            <a:ext cx="891411" cy="1171227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2452612" y="5628312"/>
            <a:ext cx="935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Calibri" panose="020F0502020204030204" pitchFamily="34" charset="0"/>
              </a:rPr>
              <a:t>Od 1 stycznia 2018 r. będziesz mieć obowiązek składania informacji o prowadzonej ewidencji w formie pliku JPK_VAT bez wezwania </a:t>
            </a:r>
            <a:r>
              <a:rPr lang="pl-PL" sz="1400" b="1" dirty="0">
                <a:solidFill>
                  <a:srgbClr val="A60000"/>
                </a:solidFill>
                <a:latin typeface="Calibri" panose="020F0502020204030204" pitchFamily="34" charset="0"/>
              </a:rPr>
              <a:t>do 25. dnia po zakończeniu danego miesiąca</a:t>
            </a:r>
            <a:r>
              <a:rPr lang="pl-PL" sz="1400" dirty="0">
                <a:latin typeface="Calibri" panose="020F0502020204030204" pitchFamily="34" charset="0"/>
              </a:rPr>
              <a:t>. Jeśli rozliczałeś się do tej pory metodą kwartalną, także prześlesz JPK_VAT co </a:t>
            </a:r>
            <a:r>
              <a:rPr lang="pl-PL" sz="1400" dirty="0" smtClean="0">
                <a:latin typeface="Calibri" panose="020F0502020204030204" pitchFamily="34" charset="0"/>
              </a:rPr>
              <a:t>miesiąc (przykładowo: do </a:t>
            </a:r>
            <a:r>
              <a:rPr lang="pl-PL" sz="1400" dirty="0">
                <a:latin typeface="Calibri" panose="020F0502020204030204" pitchFamily="34" charset="0"/>
              </a:rPr>
              <a:t>25 lutego wyślesz informację za </a:t>
            </a:r>
            <a:r>
              <a:rPr lang="pl-PL" sz="1400" dirty="0" smtClean="0">
                <a:latin typeface="Calibri" panose="020F0502020204030204" pitchFamily="34" charset="0"/>
              </a:rPr>
              <a:t>styczeń)</a:t>
            </a:r>
            <a:r>
              <a:rPr lang="pl-PL" sz="1400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3212540" y="1565175"/>
            <a:ext cx="6715230" cy="3434392"/>
            <a:chOff x="3146404" y="1328224"/>
            <a:chExt cx="6715230" cy="3434392"/>
          </a:xfrm>
        </p:grpSpPr>
        <p:sp>
          <p:nvSpPr>
            <p:cNvPr id="32" name="Dowolny kształt 31"/>
            <p:cNvSpPr/>
            <p:nvPr/>
          </p:nvSpPr>
          <p:spPr>
            <a:xfrm>
              <a:off x="7248047" y="2867050"/>
              <a:ext cx="2613587" cy="1257319"/>
            </a:xfrm>
            <a:custGeom>
              <a:avLst/>
              <a:gdLst>
                <a:gd name="connsiteX0" fmla="*/ 0 w 3381375"/>
                <a:gd name="connsiteY0" fmla="*/ 0 h 2255377"/>
                <a:gd name="connsiteX1" fmla="*/ 3381375 w 3381375"/>
                <a:gd name="connsiteY1" fmla="*/ 0 h 2255377"/>
                <a:gd name="connsiteX2" fmla="*/ 3381375 w 3381375"/>
                <a:gd name="connsiteY2" fmla="*/ 2255377 h 2255377"/>
                <a:gd name="connsiteX3" fmla="*/ 0 w 3381375"/>
                <a:gd name="connsiteY3" fmla="*/ 2255377 h 2255377"/>
                <a:gd name="connsiteX4" fmla="*/ 0 w 3381375"/>
                <a:gd name="connsiteY4" fmla="*/ 0 h 225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5" h="2255377">
                  <a:moveTo>
                    <a:pt x="0" y="0"/>
                  </a:moveTo>
                  <a:lnTo>
                    <a:pt x="3381375" y="0"/>
                  </a:lnTo>
                  <a:lnTo>
                    <a:pt x="3381375" y="2255377"/>
                  </a:lnTo>
                  <a:lnTo>
                    <a:pt x="0" y="22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0000" tIns="455168" rIns="180000" bIns="455168" numCol="1" spcCol="1270" anchor="ctr" anchorCtr="0">
              <a:noAutofit/>
            </a:bodyPr>
            <a:lstStyle/>
            <a:p>
              <a:pPr defTabSz="2844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upewnisz się, czy twoje </a:t>
              </a: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rozliczenie</a:t>
              </a:r>
              <a:b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jest poprawne</a:t>
              </a:r>
              <a:endParaRPr lang="pl-P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Dowolny kształt 32"/>
            <p:cNvSpPr/>
            <p:nvPr/>
          </p:nvSpPr>
          <p:spPr>
            <a:xfrm>
              <a:off x="3146404" y="3471922"/>
              <a:ext cx="2936204" cy="1290694"/>
            </a:xfrm>
            <a:custGeom>
              <a:avLst/>
              <a:gdLst>
                <a:gd name="connsiteX0" fmla="*/ 0 w 3381375"/>
                <a:gd name="connsiteY0" fmla="*/ 0 h 2255377"/>
                <a:gd name="connsiteX1" fmla="*/ 3381375 w 3381375"/>
                <a:gd name="connsiteY1" fmla="*/ 0 h 2255377"/>
                <a:gd name="connsiteX2" fmla="*/ 3381375 w 3381375"/>
                <a:gd name="connsiteY2" fmla="*/ 2255377 h 2255377"/>
                <a:gd name="connsiteX3" fmla="*/ 0 w 3381375"/>
                <a:gd name="connsiteY3" fmla="*/ 2255377 h 2255377"/>
                <a:gd name="connsiteX4" fmla="*/ 0 w 3381375"/>
                <a:gd name="connsiteY4" fmla="*/ 0 h 225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5" h="2255377">
                  <a:moveTo>
                    <a:pt x="0" y="0"/>
                  </a:moveTo>
                  <a:lnTo>
                    <a:pt x="3381375" y="0"/>
                  </a:lnTo>
                  <a:lnTo>
                    <a:pt x="3381375" y="2255377"/>
                  </a:lnTo>
                  <a:lnTo>
                    <a:pt x="0" y="22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55168" rIns="180000" bIns="455168" numCol="1" spcCol="1270" anchor="ctr" anchorCtr="0">
              <a:noAutofit/>
            </a:bodyPr>
            <a:lstStyle/>
            <a:p>
              <a:pPr defTabSz="2844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sprawdzisz, z czym</a:t>
              </a:r>
              <a:b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wiąże </a:t>
              </a:r>
              <a:r>
                <a:rPr lang="pl-PL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się </a:t>
              </a: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nowy  obowiązek i przygotujesz </a:t>
              </a:r>
              <a:r>
                <a:rPr lang="pl-PL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się do niego </a:t>
              </a: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wcześniej</a:t>
              </a:r>
              <a:endParaRPr lang="pl-PL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Dowolny kształt 34"/>
            <p:cNvSpPr/>
            <p:nvPr/>
          </p:nvSpPr>
          <p:spPr>
            <a:xfrm>
              <a:off x="3756927" y="1328224"/>
              <a:ext cx="2883439" cy="830835"/>
            </a:xfrm>
            <a:custGeom>
              <a:avLst/>
              <a:gdLst>
                <a:gd name="connsiteX0" fmla="*/ 0 w 3381375"/>
                <a:gd name="connsiteY0" fmla="*/ 0 h 2255377"/>
                <a:gd name="connsiteX1" fmla="*/ 3381375 w 3381375"/>
                <a:gd name="connsiteY1" fmla="*/ 0 h 2255377"/>
                <a:gd name="connsiteX2" fmla="*/ 3381375 w 3381375"/>
                <a:gd name="connsiteY2" fmla="*/ 2255377 h 2255377"/>
                <a:gd name="connsiteX3" fmla="*/ 0 w 3381375"/>
                <a:gd name="connsiteY3" fmla="*/ 2255377 h 2255377"/>
                <a:gd name="connsiteX4" fmla="*/ 0 w 3381375"/>
                <a:gd name="connsiteY4" fmla="*/ 0 h 225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5" h="2255377">
                  <a:moveTo>
                    <a:pt x="0" y="0"/>
                  </a:moveTo>
                  <a:lnTo>
                    <a:pt x="3381375" y="0"/>
                  </a:lnTo>
                  <a:lnTo>
                    <a:pt x="3381375" y="2255377"/>
                  </a:lnTo>
                  <a:lnTo>
                    <a:pt x="0" y="22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0" rIns="180000" bIns="0" numCol="1" spcCol="1270" anchor="ctr" anchorCtr="0">
              <a:noAutofit/>
            </a:bodyPr>
            <a:lstStyle/>
            <a:p>
              <a:pPr defTabSz="2844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otrzymasz szybszy zwrot </a:t>
              </a:r>
              <a:r>
                <a:rPr lang="pl-PL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VAT (do 25 dni)</a:t>
              </a:r>
              <a:endParaRPr lang="pl-PL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Dowolny kształt 33"/>
            <p:cNvSpPr/>
            <p:nvPr/>
          </p:nvSpPr>
          <p:spPr>
            <a:xfrm>
              <a:off x="5328998" y="1872920"/>
              <a:ext cx="2254249" cy="2254249"/>
            </a:xfrm>
            <a:custGeom>
              <a:avLst/>
              <a:gdLst>
                <a:gd name="connsiteX0" fmla="*/ 0 w 2254249"/>
                <a:gd name="connsiteY0" fmla="*/ 1127125 h 2254249"/>
                <a:gd name="connsiteX1" fmla="*/ 1127125 w 2254249"/>
                <a:gd name="connsiteY1" fmla="*/ 0 h 2254249"/>
                <a:gd name="connsiteX2" fmla="*/ 2254250 w 2254249"/>
                <a:gd name="connsiteY2" fmla="*/ 1127125 h 2254249"/>
                <a:gd name="connsiteX3" fmla="*/ 1127125 w 2254249"/>
                <a:gd name="connsiteY3" fmla="*/ 2254250 h 2254249"/>
                <a:gd name="connsiteX4" fmla="*/ 0 w 2254249"/>
                <a:gd name="connsiteY4" fmla="*/ 1127125 h 22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49" h="2254249">
                  <a:moveTo>
                    <a:pt x="0" y="1127125"/>
                  </a:moveTo>
                  <a:cubicBezTo>
                    <a:pt x="0" y="504631"/>
                    <a:pt x="504631" y="0"/>
                    <a:pt x="1127125" y="0"/>
                  </a:cubicBezTo>
                  <a:cubicBezTo>
                    <a:pt x="1749619" y="0"/>
                    <a:pt x="2254250" y="504631"/>
                    <a:pt x="2254250" y="1127125"/>
                  </a:cubicBezTo>
                  <a:cubicBezTo>
                    <a:pt x="2254250" y="1749619"/>
                    <a:pt x="1749619" y="2254250"/>
                    <a:pt x="1127125" y="2254250"/>
                  </a:cubicBezTo>
                  <a:cubicBezTo>
                    <a:pt x="504631" y="2254250"/>
                    <a:pt x="0" y="1749619"/>
                    <a:pt x="0" y="1127125"/>
                  </a:cubicBezTo>
                  <a:close/>
                </a:path>
              </a:pathLst>
            </a:custGeom>
            <a:solidFill>
              <a:srgbClr val="A6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27" tIns="330127" rIns="330127" bIns="330127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Złóż JPK już teraz</a:t>
              </a:r>
              <a:r>
                <a:rPr lang="pl-PL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!</a:t>
              </a:r>
              <a:endPara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588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5" name="Grupa 24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26" name="pole tekstowe 25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sp>
        <p:nvSpPr>
          <p:cNvPr id="10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069716" y="2857212"/>
            <a:ext cx="7203113" cy="1746187"/>
            <a:chOff x="4392749" y="2768989"/>
            <a:chExt cx="7203113" cy="1746187"/>
          </a:xfrm>
        </p:grpSpPr>
        <p:sp>
          <p:nvSpPr>
            <p:cNvPr id="2" name="Prostokąt 1"/>
            <p:cNvSpPr/>
            <p:nvPr/>
          </p:nvSpPr>
          <p:spPr>
            <a:xfrm>
              <a:off x="4397087" y="2768989"/>
              <a:ext cx="7198775" cy="1746187"/>
            </a:xfrm>
            <a:prstGeom prst="rect">
              <a:avLst/>
            </a:prstGeom>
            <a:solidFill>
              <a:srgbClr val="87888A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9" name="Grupa 18"/>
            <p:cNvGrpSpPr/>
            <p:nvPr/>
          </p:nvGrpSpPr>
          <p:grpSpPr>
            <a:xfrm>
              <a:off x="4392749" y="2768989"/>
              <a:ext cx="7198774" cy="1746187"/>
              <a:chOff x="4079993" y="3354015"/>
              <a:chExt cx="7198774" cy="1746187"/>
            </a:xfrm>
          </p:grpSpPr>
          <p:sp>
            <p:nvSpPr>
              <p:cNvPr id="20" name="Połowa ramki 19"/>
              <p:cNvSpPr/>
              <p:nvPr/>
            </p:nvSpPr>
            <p:spPr>
              <a:xfrm>
                <a:off x="4079993" y="3354015"/>
                <a:ext cx="651499" cy="651668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ołowa ramki 20"/>
              <p:cNvSpPr/>
              <p:nvPr/>
            </p:nvSpPr>
            <p:spPr>
              <a:xfrm rot="5400000">
                <a:off x="10627184" y="3355094"/>
                <a:ext cx="651668" cy="65149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Połowa ramki 21"/>
              <p:cNvSpPr/>
              <p:nvPr/>
            </p:nvSpPr>
            <p:spPr>
              <a:xfrm rot="16200000">
                <a:off x="4079909" y="4447625"/>
                <a:ext cx="651668" cy="65149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ołowa ramki 22"/>
              <p:cNvSpPr/>
              <p:nvPr/>
            </p:nvSpPr>
            <p:spPr>
              <a:xfrm rot="10800000">
                <a:off x="10627268" y="4448534"/>
                <a:ext cx="651499" cy="651668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Prostokąt 23"/>
              <p:cNvSpPr/>
              <p:nvPr/>
            </p:nvSpPr>
            <p:spPr>
              <a:xfrm>
                <a:off x="4267419" y="3551414"/>
                <a:ext cx="6832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l-PL" sz="20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Już </a:t>
                </a:r>
                <a:r>
                  <a:rPr lang="pl-PL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teraz możesz testować elektroniczne składanie JPK_VAT dzięki aplikacji Ministerstwa Finansów </a:t>
                </a:r>
                <a:r>
                  <a:rPr lang="pl-PL" sz="2000" b="1" spc="300" dirty="0">
                    <a:solidFill>
                      <a:srgbClr val="A6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Klient JPK 2.0</a:t>
                </a:r>
                <a:r>
                  <a:rPr lang="pl-PL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która umożliwia </a:t>
                </a:r>
                <a:r>
                  <a:rPr lang="pl-PL" sz="20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bezpłatne i bezpieczne </a:t>
                </a:r>
                <a:r>
                  <a:rPr lang="pl-PL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wygenerowanie oraz wysłanie pliku.</a:t>
                </a:r>
              </a:p>
            </p:txBody>
          </p:sp>
        </p:grpSp>
      </p:grpSp>
      <p:grpSp>
        <p:nvGrpSpPr>
          <p:cNvPr id="31" name="Grupa 30"/>
          <p:cNvGrpSpPr/>
          <p:nvPr/>
        </p:nvGrpSpPr>
        <p:grpSpPr>
          <a:xfrm>
            <a:off x="1865702" y="1729014"/>
            <a:ext cx="2146837" cy="3550734"/>
            <a:chOff x="1865702" y="1729014"/>
            <a:chExt cx="2146837" cy="3550734"/>
          </a:xfrm>
        </p:grpSpPr>
        <p:sp>
          <p:nvSpPr>
            <p:cNvPr id="14" name="Prostokąt 13"/>
            <p:cNvSpPr/>
            <p:nvPr/>
          </p:nvSpPr>
          <p:spPr>
            <a:xfrm>
              <a:off x="1865702" y="1729014"/>
              <a:ext cx="2146837" cy="1073418"/>
            </a:xfrm>
            <a:prstGeom prst="rect">
              <a:avLst/>
            </a:prstGeom>
            <a:solidFill>
              <a:srgbClr val="87888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85" tIns="52485" rIns="65185" bIns="524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JPK_VAT</a:t>
              </a: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2050651" y="2967889"/>
              <a:ext cx="184948" cy="6935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93557"/>
                  </a:lnTo>
                  <a:lnTo>
                    <a:pt x="184948" y="693557"/>
                  </a:lnTo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2235599" y="3199075"/>
              <a:ext cx="1479589" cy="924743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45" tIns="42325" rIns="49945" bIns="423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dane identyfikujące podatnika i właściwy urząd skarbowy</a:t>
              </a:r>
              <a:endParaRPr lang="pl-PL" sz="1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2050651" y="2967889"/>
              <a:ext cx="184948" cy="18494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9487"/>
                  </a:lnTo>
                  <a:lnTo>
                    <a:pt x="184948" y="1849487"/>
                  </a:lnTo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235599" y="4355005"/>
              <a:ext cx="1479589" cy="924743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45" tIns="42325" rIns="49945" bIns="423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dane dotyczące dokumentów sprzedażowych</a:t>
              </a:r>
              <a:br>
                <a:rPr lang="pl-PL" sz="1200" kern="1200" dirty="0" smtClean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pl-PL" sz="1200" kern="12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i zakupowych</a:t>
              </a:r>
              <a:endParaRPr lang="pl-PL" sz="1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2089566" y="2828559"/>
              <a:ext cx="8216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solidFill>
                    <a:srgbClr val="87888A"/>
                  </a:solidFill>
                  <a:latin typeface="Calibri" panose="020F0502020204030204" pitchFamily="34" charset="0"/>
                </a:rPr>
                <a:t>zawiera</a:t>
              </a:r>
              <a:endParaRPr lang="pl-PL" sz="1600" dirty="0">
                <a:solidFill>
                  <a:srgbClr val="87888A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 flipV="1">
              <a:off x="2050651" y="2776305"/>
              <a:ext cx="0" cy="165457"/>
            </a:xfrm>
            <a:prstGeom prst="line">
              <a:avLst/>
            </a:prstGeom>
            <a:ln w="28575">
              <a:solidFill>
                <a:srgbClr val="87888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736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21" name="pole tekstowe 20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3306"/>
            <a:ext cx="9525000" cy="7620000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08" y="988656"/>
            <a:ext cx="8572500" cy="6858000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JPK_VAT - </a:t>
            </a:r>
            <a:r>
              <a:rPr lang="pl-PL" sz="2800" b="1" dirty="0" smtClean="0">
                <a:solidFill>
                  <a:srgbClr val="A60000"/>
                </a:solidFill>
                <a:latin typeface="Calibri" panose="020F0502020204030204" pitchFamily="34" charset="0"/>
              </a:rPr>
              <a:t>krok po kroku</a:t>
            </a:r>
            <a:endParaRPr lang="pl-PL" sz="2800" b="1" dirty="0">
              <a:solidFill>
                <a:srgbClr val="A6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63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5424458" y="-14871"/>
            <a:ext cx="7764583" cy="5951553"/>
            <a:chOff x="5424458" y="-14871"/>
            <a:chExt cx="7764583" cy="5951553"/>
          </a:xfrm>
        </p:grpSpPr>
        <p:sp>
          <p:nvSpPr>
            <p:cNvPr id="13" name="pole tekstowe 12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196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3500" dirty="0" smtClean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1899" y="6542668"/>
            <a:ext cx="1244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800" dirty="0" smtClean="0">
                <a:solidFill>
                  <a:schemeClr val="bg1"/>
                </a:solidFill>
              </a:rPr>
              <a:t>www.mf.gov.pl</a:t>
            </a:r>
            <a:endParaRPr kumimoji="0" lang="pl-PL" altLang="pl-PL" sz="800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21962" y="226656"/>
            <a:ext cx="534779" cy="1053190"/>
            <a:chOff x="165789" y="206696"/>
            <a:chExt cx="613613" cy="120844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90" y="955437"/>
              <a:ext cx="613612" cy="459703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89" y="206696"/>
              <a:ext cx="613612" cy="448984"/>
            </a:xfrm>
            <a:prstGeom prst="rect">
              <a:avLst/>
            </a:prstGeom>
          </p:spPr>
        </p:pic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08" y="988656"/>
            <a:ext cx="8572500" cy="68580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3306"/>
            <a:ext cx="9525000" cy="762000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2647949" y="144064"/>
            <a:ext cx="921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</a:t>
            </a: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JPK_VAT - </a:t>
            </a:r>
            <a:r>
              <a:rPr lang="pl-PL" sz="2800" b="1" dirty="0">
                <a:solidFill>
                  <a:srgbClr val="A60000"/>
                </a:solidFill>
                <a:latin typeface="Calibri" panose="020F0502020204030204" pitchFamily="34" charset="0"/>
              </a:rPr>
              <a:t>krok po kroku</a:t>
            </a:r>
          </a:p>
        </p:txBody>
      </p:sp>
    </p:spTree>
    <p:extLst>
      <p:ext uri="{BB962C8B-B14F-4D97-AF65-F5344CB8AC3E}">
        <p14:creationId xmlns:p14="http://schemas.microsoft.com/office/powerpoint/2010/main" val="4021922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4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595959"/>
      </a:hlink>
      <a:folHlink>
        <a:srgbClr val="595959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327</Words>
  <Application>Microsoft Office PowerPoint</Application>
  <PresentationFormat>Panoramiczny</PresentationFormat>
  <Paragraphs>89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Swoboda-Młynarczyk Magdalena</cp:lastModifiedBy>
  <cp:revision>278</cp:revision>
  <dcterms:created xsi:type="dcterms:W3CDTF">2010-12-22T13:06:19Z</dcterms:created>
  <dcterms:modified xsi:type="dcterms:W3CDTF">2017-10-03T15:20:26Z</dcterms:modified>
</cp:coreProperties>
</file>